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8"/>
  </p:notesMasterIdLst>
  <p:sldIdLst>
    <p:sldId id="276" r:id="rId2"/>
    <p:sldId id="405" r:id="rId3"/>
    <p:sldId id="412" r:id="rId4"/>
    <p:sldId id="413" r:id="rId5"/>
    <p:sldId id="414" r:id="rId6"/>
    <p:sldId id="415" r:id="rId7"/>
  </p:sldIdLst>
  <p:sldSz cx="9144000" cy="6858000" type="screen4x3"/>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040C"/>
    <a:srgbClr val="5A1C06"/>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76" autoAdjust="0"/>
    <p:restoredTop sz="94660"/>
  </p:normalViewPr>
  <p:slideViewPr>
    <p:cSldViewPr>
      <p:cViewPr>
        <p:scale>
          <a:sx n="90" d="100"/>
          <a:sy n="90" d="100"/>
        </p:scale>
        <p:origin x="-1176"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EB065F48-2D37-4FAF-AAC2-63CE7DD1F478}" type="datetimeFigureOut">
              <a:rPr lang="ru-RU" smtClean="0"/>
              <a:pPr/>
              <a:t>22.11.2018</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E5140BB8-04B7-4244-804A-CF6B80DECE89}" type="slidenum">
              <a:rPr lang="ru-RU" smtClean="0"/>
              <a:pPr/>
              <a:t>‹#›</a:t>
            </a:fld>
            <a:endParaRPr lang="ru-RU"/>
          </a:p>
        </p:txBody>
      </p:sp>
    </p:spTree>
    <p:extLst>
      <p:ext uri="{BB962C8B-B14F-4D97-AF65-F5344CB8AC3E}">
        <p14:creationId xmlns:p14="http://schemas.microsoft.com/office/powerpoint/2010/main" val="1409321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5140BB8-04B7-4244-804A-CF6B80DECE89}" type="slidenum">
              <a:rPr lang="ru-RU" smtClean="0"/>
              <a:pPr/>
              <a:t>4</a:t>
            </a:fld>
            <a:endParaRPr lang="ru-RU" dirty="0"/>
          </a:p>
        </p:txBody>
      </p:sp>
    </p:spTree>
    <p:extLst>
      <p:ext uri="{BB962C8B-B14F-4D97-AF65-F5344CB8AC3E}">
        <p14:creationId xmlns:p14="http://schemas.microsoft.com/office/powerpoint/2010/main" val="202835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5140BB8-04B7-4244-804A-CF6B80DECE89}" type="slidenum">
              <a:rPr lang="ru-RU" smtClean="0"/>
              <a:pPr/>
              <a:t>5</a:t>
            </a:fld>
            <a:endParaRPr lang="ru-RU" dirty="0"/>
          </a:p>
        </p:txBody>
      </p:sp>
    </p:spTree>
    <p:extLst>
      <p:ext uri="{BB962C8B-B14F-4D97-AF65-F5344CB8AC3E}">
        <p14:creationId xmlns:p14="http://schemas.microsoft.com/office/powerpoint/2010/main" val="2660752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5140BB8-04B7-4244-804A-CF6B80DECE89}" type="slidenum">
              <a:rPr lang="ru-RU" smtClean="0"/>
              <a:pPr/>
              <a:t>6</a:t>
            </a:fld>
            <a:endParaRPr lang="ru-RU" dirty="0"/>
          </a:p>
        </p:txBody>
      </p:sp>
    </p:spTree>
    <p:extLst>
      <p:ext uri="{BB962C8B-B14F-4D97-AF65-F5344CB8AC3E}">
        <p14:creationId xmlns:p14="http://schemas.microsoft.com/office/powerpoint/2010/main" val="3756010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7BB5F63-5E12-44A8-9A77-7C323C045AAD}" type="datetimeFigureOut">
              <a:rPr lang="ru-RU" smtClean="0"/>
              <a:pPr/>
              <a:t>22.11.2018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CC2B460-F953-415E-A513-0CF645AA0DBE}"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7BB5F63-5E12-44A8-9A77-7C323C045AAD}" type="datetimeFigureOut">
              <a:rPr lang="ru-RU" smtClean="0"/>
              <a:pPr/>
              <a:t>22.11.2018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CC2B460-F953-415E-A513-0CF645AA0DBE}"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7BB5F63-5E12-44A8-9A77-7C323C045AAD}" type="datetimeFigureOut">
              <a:rPr lang="ru-RU" smtClean="0"/>
              <a:pPr/>
              <a:t>22.11.2018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CC2B460-F953-415E-A513-0CF645AA0DBE}"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E7BB5F63-5E12-44A8-9A77-7C323C045AAD}" type="datetimeFigureOut">
              <a:rPr lang="ru-RU" smtClean="0"/>
              <a:pPr/>
              <a:t>22.11.2018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CC2B460-F953-415E-A513-0CF645AA0DBE}"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7BB5F63-5E12-44A8-9A77-7C323C045AAD}" type="datetimeFigureOut">
              <a:rPr lang="ru-RU" smtClean="0"/>
              <a:pPr/>
              <a:t>22.11.2018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CC2B460-F953-415E-A513-0CF645AA0DBE}"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E7BB5F63-5E12-44A8-9A77-7C323C045AAD}" type="datetimeFigureOut">
              <a:rPr lang="ru-RU" smtClean="0"/>
              <a:pPr/>
              <a:t>22.11.2018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CC2B460-F953-415E-A513-0CF645AA0DB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E7BB5F63-5E12-44A8-9A77-7C323C045AAD}" type="datetimeFigureOut">
              <a:rPr lang="ru-RU" smtClean="0"/>
              <a:pPr/>
              <a:t>22.11.2018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CC2B460-F953-415E-A513-0CF645AA0DB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E7BB5F63-5E12-44A8-9A77-7C323C045AAD}" type="datetimeFigureOut">
              <a:rPr lang="ru-RU" smtClean="0"/>
              <a:pPr/>
              <a:t>22.11.2018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CC2B460-F953-415E-A513-0CF645AA0DBE}"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7BB5F63-5E12-44A8-9A77-7C323C045AAD}" type="datetimeFigureOut">
              <a:rPr lang="ru-RU" smtClean="0"/>
              <a:pPr/>
              <a:t>22.11.2018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CC2B460-F953-415E-A513-0CF645AA0DBE}"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7BB5F63-5E12-44A8-9A77-7C323C045AAD}" type="datetimeFigureOut">
              <a:rPr lang="ru-RU" smtClean="0"/>
              <a:pPr/>
              <a:t>22.11.2018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CC2B460-F953-415E-A513-0CF645AA0DB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E7BB5F63-5E12-44A8-9A77-7C323C045AAD}" type="datetimeFigureOut">
              <a:rPr lang="ru-RU" smtClean="0"/>
              <a:pPr/>
              <a:t>22.11.2018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CC2B460-F953-415E-A513-0CF645AA0DBE}"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E7BB5F63-5E12-44A8-9A77-7C323C045AAD}" type="datetimeFigureOut">
              <a:rPr lang="ru-RU" smtClean="0"/>
              <a:pPr/>
              <a:t>22.11.2018</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CC2B460-F953-415E-A513-0CF645AA0DBE}"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27585" y="2564904"/>
            <a:ext cx="7848872" cy="3561259"/>
          </a:xfrm>
        </p:spPr>
        <p:txBody>
          <a:bodyPr>
            <a:normAutofit fontScale="70000" lnSpcReduction="20000"/>
          </a:bodyPr>
          <a:lstStyle/>
          <a:p>
            <a:pPr algn="ctr">
              <a:buNone/>
            </a:pPr>
            <a:endParaRPr lang="ru-RU" sz="4800" b="1" dirty="0" smtClean="0">
              <a:solidFill>
                <a:srgbClr val="002060"/>
              </a:solidFill>
              <a:cs typeface="Times New Roman" pitchFamily="18" charset="0"/>
            </a:endParaRPr>
          </a:p>
          <a:p>
            <a:pPr algn="ctr">
              <a:buNone/>
            </a:pPr>
            <a:r>
              <a:rPr lang="ru-RU" sz="4800" b="1" dirty="0" smtClean="0">
                <a:solidFill>
                  <a:srgbClr val="002060"/>
                </a:solidFill>
                <a:cs typeface="Times New Roman" pitchFamily="18" charset="0"/>
              </a:rPr>
              <a:t>Внеочередное </a:t>
            </a:r>
            <a:r>
              <a:rPr lang="ru-RU" sz="4800" b="1" dirty="0">
                <a:solidFill>
                  <a:srgbClr val="002060"/>
                </a:solidFill>
                <a:cs typeface="Times New Roman" pitchFamily="18" charset="0"/>
              </a:rPr>
              <a:t>Общее </a:t>
            </a:r>
            <a:r>
              <a:rPr lang="ru-RU" sz="4800" b="1" dirty="0" smtClean="0">
                <a:solidFill>
                  <a:srgbClr val="002060"/>
                </a:solidFill>
                <a:cs typeface="Times New Roman" pitchFamily="18" charset="0"/>
              </a:rPr>
              <a:t>собрание членов </a:t>
            </a:r>
            <a:endParaRPr lang="ru-RU" sz="4800" b="1" dirty="0">
              <a:solidFill>
                <a:srgbClr val="002060"/>
              </a:solidFill>
              <a:cs typeface="Times New Roman" pitchFamily="18" charset="0"/>
            </a:endParaRPr>
          </a:p>
          <a:p>
            <a:pPr algn="ctr">
              <a:buNone/>
            </a:pPr>
            <a:r>
              <a:rPr lang="ru-RU" sz="6600" b="1" dirty="0" smtClean="0">
                <a:solidFill>
                  <a:srgbClr val="002060"/>
                </a:solidFill>
                <a:cs typeface="Times New Roman" pitchFamily="18" charset="0"/>
              </a:rPr>
              <a:t>АСРО </a:t>
            </a:r>
            <a:r>
              <a:rPr lang="ru-RU" sz="6600" b="1" dirty="0">
                <a:solidFill>
                  <a:srgbClr val="002060"/>
                </a:solidFill>
                <a:cs typeface="Times New Roman" pitchFamily="18" charset="0"/>
              </a:rPr>
              <a:t>«РОС ПК»</a:t>
            </a:r>
          </a:p>
          <a:p>
            <a:pPr>
              <a:buNone/>
            </a:pPr>
            <a:endParaRPr lang="en-US" sz="4800" b="1" dirty="0">
              <a:solidFill>
                <a:srgbClr val="002060"/>
              </a:solidFill>
              <a:cs typeface="Times New Roman" pitchFamily="18" charset="0"/>
            </a:endParaRPr>
          </a:p>
          <a:p>
            <a:pPr algn="ctr">
              <a:buNone/>
            </a:pPr>
            <a:r>
              <a:rPr lang="ru-RU" sz="4800" b="1" dirty="0" smtClean="0">
                <a:solidFill>
                  <a:srgbClr val="002060"/>
                </a:solidFill>
                <a:cs typeface="Times New Roman" pitchFamily="18" charset="0"/>
              </a:rPr>
              <a:t>20 ноября 2018 </a:t>
            </a:r>
            <a:r>
              <a:rPr lang="ru-RU" sz="4800" b="1" dirty="0">
                <a:solidFill>
                  <a:srgbClr val="002060"/>
                </a:solidFill>
                <a:cs typeface="Times New Roman" pitchFamily="18" charset="0"/>
              </a:rPr>
              <a:t>года</a:t>
            </a:r>
          </a:p>
          <a:p>
            <a:pPr algn="ctr">
              <a:buNone/>
            </a:pPr>
            <a:endParaRPr lang="ru-RU" b="1" i="1" dirty="0">
              <a:solidFill>
                <a:srgbClr val="002060"/>
              </a:solidFill>
            </a:endParaRPr>
          </a:p>
          <a:p>
            <a:pPr algn="ctr">
              <a:buNone/>
            </a:pPr>
            <a:r>
              <a:rPr lang="ru-RU" b="1" i="1" dirty="0">
                <a:solidFill>
                  <a:srgbClr val="002060"/>
                </a:solidFill>
              </a:rPr>
              <a:t>г. Владивосток, ул. </a:t>
            </a:r>
            <a:r>
              <a:rPr lang="ru-RU" b="1" i="1" dirty="0" smtClean="0">
                <a:solidFill>
                  <a:srgbClr val="002060"/>
                </a:solidFill>
              </a:rPr>
              <a:t>Маковского, 65.</a:t>
            </a:r>
            <a:endParaRPr lang="ru-RU" b="1" i="1" dirty="0">
              <a:solidFill>
                <a:srgbClr val="002060"/>
              </a:solidFill>
            </a:endParaRPr>
          </a:p>
          <a:p>
            <a:pPr algn="ctr">
              <a:buNone/>
            </a:pPr>
            <a:r>
              <a:rPr lang="ru-RU" b="1" i="1" dirty="0">
                <a:solidFill>
                  <a:srgbClr val="002060"/>
                </a:solidFill>
              </a:rPr>
              <a:t>Форма проведения: Совместное присутствие.</a:t>
            </a:r>
          </a:p>
          <a:p>
            <a:endParaRPr lang="ru-RU" dirty="0"/>
          </a:p>
        </p:txBody>
      </p:sp>
      <p:pic>
        <p:nvPicPr>
          <p:cNvPr id="4" name="Picture 2" descr="logo"/>
          <p:cNvPicPr>
            <a:picLocks noChangeAspect="1" noChangeArrowheads="1"/>
          </p:cNvPicPr>
          <p:nvPr/>
        </p:nvPicPr>
        <p:blipFill>
          <a:blip r:embed="rId2" cstate="print"/>
          <a:srcRect/>
          <a:stretch>
            <a:fillRect/>
          </a:stretch>
        </p:blipFill>
        <p:spPr bwMode="auto">
          <a:xfrm>
            <a:off x="467544" y="476672"/>
            <a:ext cx="2314575" cy="714375"/>
          </a:xfrm>
          <a:prstGeom prst="rect">
            <a:avLst/>
          </a:prstGeom>
          <a:noFill/>
          <a:ln w="9525">
            <a:noFill/>
            <a:miter lim="800000"/>
            <a:headEnd/>
            <a:tailEnd/>
          </a:ln>
        </p:spPr>
      </p:pic>
      <p:sp>
        <p:nvSpPr>
          <p:cNvPr id="6" name="TextBox 5"/>
          <p:cNvSpPr txBox="1"/>
          <p:nvPr/>
        </p:nvSpPr>
        <p:spPr>
          <a:xfrm>
            <a:off x="3059832" y="476672"/>
            <a:ext cx="5472608" cy="830997"/>
          </a:xfrm>
          <a:prstGeom prst="rect">
            <a:avLst/>
          </a:prstGeom>
          <a:noFill/>
        </p:spPr>
        <p:txBody>
          <a:bodyPr wrap="square" rtlCol="0">
            <a:spAutoFit/>
          </a:bodyPr>
          <a:lstStyle/>
          <a:p>
            <a:pPr algn="ctr"/>
            <a:r>
              <a:rPr lang="ru-RU" sz="1400" b="1" dirty="0" smtClean="0"/>
              <a:t>Ассоциация Саморегулируемая организация</a:t>
            </a:r>
          </a:p>
          <a:p>
            <a:r>
              <a:rPr lang="ru-RU" sz="1400" b="1" dirty="0" smtClean="0"/>
              <a:t>     «Региональное объединение строителей Приморского края»</a:t>
            </a:r>
          </a:p>
          <a:p>
            <a:endParaRPr lang="ru-RU" sz="2000" b="1" dirty="0"/>
          </a:p>
        </p:txBody>
      </p:sp>
    </p:spTree>
    <p:extLst>
      <p:ext uri="{BB962C8B-B14F-4D97-AF65-F5344CB8AC3E}">
        <p14:creationId xmlns:p14="http://schemas.microsoft.com/office/powerpoint/2010/main" val="35873373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93987" y="1628800"/>
            <a:ext cx="6521160" cy="4093428"/>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4000" b="1" dirty="0" smtClean="0">
                <a:ln w="11430"/>
                <a:solidFill>
                  <a:schemeClr val="tx2">
                    <a:lumMod val="75000"/>
                  </a:schemeClr>
                </a:solidFill>
                <a:effectLst>
                  <a:outerShdw blurRad="76200" dist="50800" dir="5400000" algn="tl" rotWithShape="0">
                    <a:srgbClr val="000000">
                      <a:alpha val="65000"/>
                    </a:srgbClr>
                  </a:outerShdw>
                </a:effectLst>
              </a:rPr>
              <a:t>   </a:t>
            </a:r>
          </a:p>
          <a:p>
            <a:pPr algn="ctr"/>
            <a:r>
              <a:rPr lang="ru-RU" sz="4000" b="1" dirty="0" smtClean="0">
                <a:ln w="11430"/>
                <a:effectLst>
                  <a:outerShdw blurRad="76200" dist="50800" dir="5400000" algn="tl" rotWithShape="0">
                    <a:srgbClr val="000000">
                      <a:alpha val="65000"/>
                    </a:srgbClr>
                  </a:outerShdw>
                </a:effectLst>
              </a:rPr>
              <a:t>Вопрос  № 5 повестки дня</a:t>
            </a:r>
          </a:p>
          <a:p>
            <a:endParaRPr lang="ru-RU" sz="2000" b="1" dirty="0" smtClean="0">
              <a:ln w="11430"/>
              <a:solidFill>
                <a:schemeClr val="tx2">
                  <a:lumMod val="75000"/>
                </a:schemeClr>
              </a:solidFill>
              <a:effectLst>
                <a:outerShdw blurRad="76200" dist="50800" dir="5400000" algn="tl" rotWithShape="0">
                  <a:srgbClr val="000000">
                    <a:alpha val="65000"/>
                  </a:srgbClr>
                </a:outerShdw>
              </a:effectLst>
            </a:endParaRPr>
          </a:p>
          <a:p>
            <a:pPr lvl="0" algn="ctr"/>
            <a:r>
              <a:rPr lang="ru-RU" sz="4000" b="1" dirty="0" smtClean="0">
                <a:ln w="11430"/>
                <a:solidFill>
                  <a:schemeClr val="tx2">
                    <a:lumMod val="75000"/>
                  </a:schemeClr>
                </a:solidFill>
                <a:effectLst>
                  <a:outerShdw blurRad="76200" dist="50800" dir="5400000" algn="tl" rotWithShape="0">
                    <a:srgbClr val="000000">
                      <a:alpha val="65000"/>
                    </a:srgbClr>
                  </a:outerShdw>
                </a:effectLst>
              </a:rPr>
              <a:t>Информационные сообщения.</a:t>
            </a:r>
          </a:p>
          <a:p>
            <a:pPr lvl="0" algn="ctr"/>
            <a:endParaRPr lang="ru-RU" sz="4000" b="1" dirty="0" smtClean="0">
              <a:ln w="11430"/>
              <a:solidFill>
                <a:schemeClr val="tx2">
                  <a:lumMod val="75000"/>
                </a:schemeClr>
              </a:solidFill>
              <a:effectLst>
                <a:outerShdw blurRad="76200" dist="50800" dir="5400000" algn="tl" rotWithShape="0">
                  <a:srgbClr val="000000">
                    <a:alpha val="65000"/>
                  </a:srgbClr>
                </a:outerShdw>
              </a:effectLst>
            </a:endParaRPr>
          </a:p>
          <a:p>
            <a:pPr algn="ctr"/>
            <a:endParaRPr lang="ru-RU" sz="4000" b="1" dirty="0" smtClean="0">
              <a:ln w="11430"/>
              <a:solidFill>
                <a:schemeClr val="tx2">
                  <a:lumMod val="75000"/>
                </a:schemeClr>
              </a:solidFill>
              <a:effectLst>
                <a:outerShdw blurRad="76200" dist="50800" dir="5400000" algn="tl" rotWithShape="0">
                  <a:srgbClr val="000000">
                    <a:alpha val="65000"/>
                  </a:srgbClr>
                </a:outerShdw>
              </a:effectLst>
            </a:endParaRPr>
          </a:p>
        </p:txBody>
      </p:sp>
      <p:sp>
        <p:nvSpPr>
          <p:cNvPr id="5" name="TextBox 4"/>
          <p:cNvSpPr txBox="1"/>
          <p:nvPr/>
        </p:nvSpPr>
        <p:spPr>
          <a:xfrm>
            <a:off x="3059832" y="476672"/>
            <a:ext cx="5472608" cy="830997"/>
          </a:xfrm>
          <a:prstGeom prst="rect">
            <a:avLst/>
          </a:prstGeom>
          <a:noFill/>
        </p:spPr>
        <p:txBody>
          <a:bodyPr wrap="square" rtlCol="0">
            <a:spAutoFit/>
          </a:bodyPr>
          <a:lstStyle/>
          <a:p>
            <a:pPr algn="ctr"/>
            <a:r>
              <a:rPr lang="ru-RU" sz="1400" b="1" dirty="0" smtClean="0"/>
              <a:t>Ассоциация Саморегулируемая организация</a:t>
            </a:r>
          </a:p>
          <a:p>
            <a:r>
              <a:rPr lang="ru-RU" sz="1400" b="1" dirty="0" smtClean="0"/>
              <a:t>     «Региональное объединение строителей Приморского края»</a:t>
            </a:r>
          </a:p>
          <a:p>
            <a:endParaRPr lang="ru-RU" sz="2000" b="1" dirty="0"/>
          </a:p>
        </p:txBody>
      </p:sp>
      <p:pic>
        <p:nvPicPr>
          <p:cNvPr id="1026" name="Picture 2" descr="logo"/>
          <p:cNvPicPr>
            <a:picLocks noChangeAspect="1" noChangeArrowheads="1"/>
          </p:cNvPicPr>
          <p:nvPr/>
        </p:nvPicPr>
        <p:blipFill>
          <a:blip r:embed="rId2" cstate="print"/>
          <a:srcRect/>
          <a:stretch>
            <a:fillRect/>
          </a:stretch>
        </p:blipFill>
        <p:spPr bwMode="auto">
          <a:xfrm>
            <a:off x="467544" y="476672"/>
            <a:ext cx="2314575" cy="714375"/>
          </a:xfrm>
          <a:prstGeom prst="rect">
            <a:avLst/>
          </a:prstGeom>
          <a:noFill/>
          <a:ln w="9525">
            <a:noFill/>
            <a:miter lim="800000"/>
            <a:headEnd/>
            <a:tailEnd/>
          </a:ln>
        </p:spPr>
      </p:pic>
    </p:spTree>
    <p:extLst>
      <p:ext uri="{BB962C8B-B14F-4D97-AF65-F5344CB8AC3E}">
        <p14:creationId xmlns:p14="http://schemas.microsoft.com/office/powerpoint/2010/main" val="4045775231"/>
      </p:ext>
    </p:extLst>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7504" y="188640"/>
            <a:ext cx="8856984" cy="6264696"/>
          </a:xfrm>
        </p:spPr>
        <p:style>
          <a:lnRef idx="0">
            <a:scrgbClr r="0" g="0" b="0"/>
          </a:lnRef>
          <a:fillRef idx="1003">
            <a:schemeClr val="lt2"/>
          </a:fillRef>
          <a:effectRef idx="0">
            <a:scrgbClr r="0" g="0" b="0"/>
          </a:effectRef>
          <a:fontRef idx="major"/>
        </p:style>
        <p:txBody>
          <a:bodyPr>
            <a:normAutofit/>
          </a:bodyPr>
          <a:lstStyle/>
          <a:p>
            <a:pPr algn="ctr">
              <a:buNone/>
            </a:pPr>
            <a:endParaRPr lang="ru-RU" sz="1400" b="1" dirty="0">
              <a:solidFill>
                <a:srgbClr val="002060"/>
              </a:solidFill>
              <a:cs typeface="Times New Roman" pitchFamily="18" charset="0"/>
            </a:endParaRPr>
          </a:p>
          <a:p>
            <a:pPr algn="ctr">
              <a:buNone/>
            </a:pPr>
            <a:r>
              <a:rPr lang="ru-RU" sz="4800" b="1" dirty="0">
                <a:solidFill>
                  <a:schemeClr val="tx1"/>
                </a:solidFill>
                <a:cs typeface="Times New Roman" pitchFamily="18" charset="0"/>
              </a:rPr>
              <a:t>«О формировании судебной практики</a:t>
            </a:r>
            <a:br>
              <a:rPr lang="ru-RU" sz="4800" b="1" dirty="0">
                <a:solidFill>
                  <a:schemeClr val="tx1"/>
                </a:solidFill>
                <a:cs typeface="Times New Roman" pitchFamily="18" charset="0"/>
              </a:rPr>
            </a:br>
            <a:r>
              <a:rPr lang="ru-RU" sz="4800" b="1" dirty="0">
                <a:solidFill>
                  <a:schemeClr val="tx1"/>
                </a:solidFill>
                <a:cs typeface="Times New Roman" pitchFamily="18" charset="0"/>
              </a:rPr>
              <a:t>по взысканию средств</a:t>
            </a:r>
            <a:br>
              <a:rPr lang="ru-RU" sz="4800" b="1" dirty="0">
                <a:solidFill>
                  <a:schemeClr val="tx1"/>
                </a:solidFill>
                <a:cs typeface="Times New Roman" pitchFamily="18" charset="0"/>
              </a:rPr>
            </a:br>
            <a:r>
              <a:rPr lang="ru-RU" sz="4800" b="1" dirty="0">
                <a:solidFill>
                  <a:schemeClr val="tx1"/>
                </a:solidFill>
                <a:cs typeface="Times New Roman" pitchFamily="18" charset="0"/>
              </a:rPr>
              <a:t>компенсационного фонда СРО</a:t>
            </a:r>
            <a:br>
              <a:rPr lang="ru-RU" sz="4800" b="1" dirty="0">
                <a:solidFill>
                  <a:schemeClr val="tx1"/>
                </a:solidFill>
                <a:cs typeface="Times New Roman" pitchFamily="18" charset="0"/>
              </a:rPr>
            </a:br>
            <a:r>
              <a:rPr lang="ru-RU" sz="4800" b="1" dirty="0">
                <a:solidFill>
                  <a:schemeClr val="tx1"/>
                </a:solidFill>
                <a:cs typeface="Times New Roman" pitchFamily="18" charset="0"/>
              </a:rPr>
              <a:t>(по материалам судебных дел, рассмотренных Арбитражным судом Приморского края)». </a:t>
            </a:r>
          </a:p>
          <a:p>
            <a:endParaRPr lang="ru-RU" dirty="0"/>
          </a:p>
        </p:txBody>
      </p:sp>
    </p:spTree>
    <p:extLst>
      <p:ext uri="{BB962C8B-B14F-4D97-AF65-F5344CB8AC3E}">
        <p14:creationId xmlns:p14="http://schemas.microsoft.com/office/powerpoint/2010/main" val="140995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88640"/>
            <a:ext cx="8784976" cy="6264696"/>
          </a:xfrm>
        </p:spPr>
        <p:style>
          <a:lnRef idx="0">
            <a:scrgbClr r="0" g="0" b="0"/>
          </a:lnRef>
          <a:fillRef idx="1003">
            <a:schemeClr val="lt2"/>
          </a:fillRef>
          <a:effectRef idx="0">
            <a:scrgbClr r="0" g="0" b="0"/>
          </a:effectRef>
          <a:fontRef idx="major"/>
        </p:style>
        <p:txBody>
          <a:bodyPr>
            <a:normAutofit fontScale="62500" lnSpcReduction="20000"/>
          </a:bodyPr>
          <a:lstStyle/>
          <a:p>
            <a:pPr marL="0" indent="17463">
              <a:lnSpc>
                <a:spcPct val="80000"/>
              </a:lnSpc>
              <a:buNone/>
              <a:defRPr/>
            </a:pPr>
            <a:endParaRPr lang="ru-RU" sz="1100" b="1" dirty="0">
              <a:solidFill>
                <a:schemeClr val="tx1"/>
              </a:solidFill>
              <a:cs typeface="Times New Roman" pitchFamily="18" charset="0"/>
            </a:endParaRPr>
          </a:p>
          <a:p>
            <a:pPr marL="0" indent="17463" algn="ctr">
              <a:lnSpc>
                <a:spcPct val="80000"/>
              </a:lnSpc>
              <a:buNone/>
              <a:defRPr/>
            </a:pPr>
            <a:endParaRPr lang="ru-RU" sz="2800" b="1" dirty="0">
              <a:solidFill>
                <a:schemeClr val="tx1"/>
              </a:solidFill>
              <a:cs typeface="Times New Roman" pitchFamily="18" charset="0"/>
            </a:endParaRPr>
          </a:p>
          <a:p>
            <a:pPr marL="0" indent="17463" algn="ctr">
              <a:lnSpc>
                <a:spcPct val="80000"/>
              </a:lnSpc>
              <a:buNone/>
              <a:defRPr/>
            </a:pPr>
            <a:r>
              <a:rPr lang="ru-RU" sz="2800" b="1" dirty="0" smtClean="0">
                <a:solidFill>
                  <a:srgbClr val="002060"/>
                </a:solidFill>
                <a:cs typeface="Times New Roman" pitchFamily="18" charset="0"/>
              </a:rPr>
              <a:t>Дела </a:t>
            </a:r>
            <a:r>
              <a:rPr lang="ru-RU" sz="2800" b="1" dirty="0">
                <a:solidFill>
                  <a:srgbClr val="002060"/>
                </a:solidFill>
                <a:cs typeface="Times New Roman" pitchFamily="18" charset="0"/>
              </a:rPr>
              <a:t>по взысканию средств компенсационного фонда СРО,</a:t>
            </a:r>
          </a:p>
          <a:p>
            <a:pPr marL="0" indent="17463" algn="ctr">
              <a:lnSpc>
                <a:spcPct val="80000"/>
              </a:lnSpc>
              <a:buNone/>
              <a:defRPr/>
            </a:pPr>
            <a:r>
              <a:rPr lang="ru-RU" sz="2800" b="1" dirty="0">
                <a:solidFill>
                  <a:srgbClr val="002060"/>
                </a:solidFill>
                <a:cs typeface="Times New Roman" pitchFamily="18" charset="0"/>
              </a:rPr>
              <a:t>рассмотренные Арбитражным судом Приморского края</a:t>
            </a:r>
            <a:br>
              <a:rPr lang="ru-RU" sz="2800" b="1" dirty="0">
                <a:solidFill>
                  <a:srgbClr val="002060"/>
                </a:solidFill>
                <a:cs typeface="Times New Roman" pitchFamily="18" charset="0"/>
              </a:rPr>
            </a:br>
            <a:r>
              <a:rPr lang="ru-RU" sz="2800" b="1" dirty="0">
                <a:solidFill>
                  <a:srgbClr val="002060"/>
                </a:solidFill>
                <a:cs typeface="Times New Roman" pitchFamily="18" charset="0"/>
              </a:rPr>
              <a:t>(по состоянию на 08.11.2018)</a:t>
            </a:r>
          </a:p>
          <a:p>
            <a:pPr marL="0" indent="17463" algn="ctr">
              <a:lnSpc>
                <a:spcPct val="80000"/>
              </a:lnSpc>
              <a:buNone/>
              <a:defRPr/>
            </a:pPr>
            <a:endParaRPr lang="ru-RU" sz="2800" b="1" dirty="0">
              <a:solidFill>
                <a:srgbClr val="002060"/>
              </a:solidFill>
              <a:cs typeface="Times New Roman" pitchFamily="18" charset="0"/>
            </a:endParaRPr>
          </a:p>
          <a:p>
            <a:pPr marL="0" indent="17463">
              <a:lnSpc>
                <a:spcPct val="80000"/>
              </a:lnSpc>
              <a:buNone/>
              <a:defRPr/>
            </a:pPr>
            <a:r>
              <a:rPr lang="ru-RU" sz="2800" b="1" dirty="0">
                <a:solidFill>
                  <a:schemeClr val="tx1"/>
                </a:solidFill>
                <a:cs typeface="Times New Roman" pitchFamily="18" charset="0"/>
              </a:rPr>
              <a:t>1. </a:t>
            </a:r>
            <a:r>
              <a:rPr lang="ru-RU" sz="2800" b="1" dirty="0">
                <a:solidFill>
                  <a:srgbClr val="002060"/>
                </a:solidFill>
                <a:cs typeface="Times New Roman" pitchFamily="18" charset="0"/>
              </a:rPr>
              <a:t>Дело № А51-9977/2016 </a:t>
            </a:r>
            <a:r>
              <a:rPr lang="ru-RU" sz="2800" b="1" dirty="0">
                <a:solidFill>
                  <a:schemeClr val="tx1"/>
                </a:solidFill>
                <a:cs typeface="Times New Roman" pitchFamily="18" charset="0"/>
              </a:rPr>
              <a:t>по иску </a:t>
            </a:r>
            <a:r>
              <a:rPr lang="ru-RU" sz="2800" b="1" dirty="0">
                <a:solidFill>
                  <a:srgbClr val="002060"/>
                </a:solidFill>
                <a:cs typeface="Times New Roman" pitchFamily="18" charset="0"/>
              </a:rPr>
              <a:t>КГУП «Приморский водоканал» </a:t>
            </a:r>
            <a:r>
              <a:rPr lang="ru-RU" sz="2800" b="1" dirty="0">
                <a:solidFill>
                  <a:schemeClr val="tx1"/>
                </a:solidFill>
                <a:cs typeface="Times New Roman" pitchFamily="18" charset="0"/>
              </a:rPr>
              <a:t>к </a:t>
            </a:r>
            <a:r>
              <a:rPr lang="ru-RU" sz="2800" b="1" dirty="0">
                <a:solidFill>
                  <a:srgbClr val="002060"/>
                </a:solidFill>
                <a:cs typeface="Times New Roman" pitchFamily="18" charset="0"/>
              </a:rPr>
              <a:t>Союзу строителей Саморегулируемой организации «</a:t>
            </a:r>
            <a:r>
              <a:rPr lang="ru-RU" sz="2800" b="1" dirty="0" err="1">
                <a:solidFill>
                  <a:srgbClr val="002060"/>
                </a:solidFill>
                <a:cs typeface="Times New Roman" pitchFamily="18" charset="0"/>
              </a:rPr>
              <a:t>Дальмонтажстрой</a:t>
            </a:r>
            <a:r>
              <a:rPr lang="ru-RU" sz="2800" b="1" dirty="0">
                <a:solidFill>
                  <a:srgbClr val="002060"/>
                </a:solidFill>
                <a:cs typeface="Times New Roman" pitchFamily="18" charset="0"/>
              </a:rPr>
              <a:t>» </a:t>
            </a:r>
            <a:r>
              <a:rPr lang="ru-RU" sz="2800" b="1" dirty="0">
                <a:solidFill>
                  <a:schemeClr val="tx1"/>
                </a:solidFill>
                <a:cs typeface="Times New Roman" pitchFamily="18" charset="0"/>
              </a:rPr>
              <a:t>о взыскании из КФ СРО</a:t>
            </a:r>
            <a:br>
              <a:rPr lang="ru-RU" sz="2800" b="1" dirty="0">
                <a:solidFill>
                  <a:schemeClr val="tx1"/>
                </a:solidFill>
                <a:cs typeface="Times New Roman" pitchFamily="18" charset="0"/>
              </a:rPr>
            </a:br>
            <a:r>
              <a:rPr lang="ru-RU" sz="2800" b="1" dirty="0">
                <a:solidFill>
                  <a:srgbClr val="C00000"/>
                </a:solidFill>
                <a:cs typeface="Times New Roman" pitchFamily="18" charset="0"/>
              </a:rPr>
              <a:t>1 328 771,12 </a:t>
            </a:r>
            <a:r>
              <a:rPr lang="ru-RU" sz="2800" b="1" dirty="0">
                <a:solidFill>
                  <a:schemeClr val="tx1"/>
                </a:solidFill>
                <a:cs typeface="Times New Roman" pitchFamily="18" charset="0"/>
              </a:rPr>
              <a:t>рублей.</a:t>
            </a:r>
          </a:p>
          <a:p>
            <a:pPr marL="0" indent="17463">
              <a:lnSpc>
                <a:spcPct val="80000"/>
              </a:lnSpc>
              <a:buNone/>
              <a:defRPr/>
            </a:pPr>
            <a:r>
              <a:rPr lang="ru-RU" sz="2800" b="1" dirty="0" smtClean="0">
                <a:solidFill>
                  <a:schemeClr val="tx1"/>
                </a:solidFill>
                <a:cs typeface="Times New Roman" pitchFamily="18" charset="0"/>
              </a:rPr>
              <a:t>Лицо, </a:t>
            </a:r>
            <a:r>
              <a:rPr lang="ru-RU" sz="2800" b="1" dirty="0">
                <a:solidFill>
                  <a:schemeClr val="tx1"/>
                </a:solidFill>
                <a:cs typeface="Times New Roman" pitchFamily="18" charset="0"/>
              </a:rPr>
              <a:t>по обязательствам которого заявлены </a:t>
            </a:r>
            <a:r>
              <a:rPr lang="ru-RU" sz="2800" b="1" dirty="0" smtClean="0">
                <a:solidFill>
                  <a:schemeClr val="tx1"/>
                </a:solidFill>
                <a:cs typeface="Times New Roman" pitchFamily="18" charset="0"/>
              </a:rPr>
              <a:t>требования, </a:t>
            </a:r>
            <a:r>
              <a:rPr lang="ru-RU" sz="2800" b="1" dirty="0">
                <a:solidFill>
                  <a:schemeClr val="tx1"/>
                </a:solidFill>
                <a:cs typeface="Times New Roman" pitchFamily="18" charset="0"/>
              </a:rPr>
              <a:t>и его статус в момент рассмотрения дела: </a:t>
            </a:r>
            <a:r>
              <a:rPr lang="ru-RU" sz="2800" b="1" dirty="0">
                <a:solidFill>
                  <a:srgbClr val="002060"/>
                </a:solidFill>
                <a:cs typeface="Times New Roman" pitchFamily="18" charset="0"/>
              </a:rPr>
              <a:t>подрядная организация, бывший член СРО, конкурсное производство (несостоятельность).</a:t>
            </a:r>
          </a:p>
          <a:p>
            <a:pPr marL="0" indent="17463">
              <a:lnSpc>
                <a:spcPct val="80000"/>
              </a:lnSpc>
              <a:buNone/>
              <a:defRPr/>
            </a:pPr>
            <a:r>
              <a:rPr lang="ru-RU" sz="2800" b="1" dirty="0">
                <a:solidFill>
                  <a:schemeClr val="tx1"/>
                </a:solidFill>
                <a:cs typeface="Times New Roman" pitchFamily="18" charset="0"/>
              </a:rPr>
              <a:t>Основания, указанные в иске</a:t>
            </a:r>
            <a:r>
              <a:rPr lang="ru-RU" sz="2800" b="1" dirty="0">
                <a:solidFill>
                  <a:srgbClr val="002060"/>
                </a:solidFill>
                <a:cs typeface="Times New Roman" pitchFamily="18" charset="0"/>
              </a:rPr>
              <a:t>: выполнение работ по договору строительного подряда не в полном объеме бывшим членом СРО (требование о возврате неотработанного аванса).</a:t>
            </a:r>
          </a:p>
          <a:p>
            <a:pPr marL="0" indent="17463">
              <a:lnSpc>
                <a:spcPct val="80000"/>
              </a:lnSpc>
              <a:buNone/>
              <a:defRPr/>
            </a:pPr>
            <a:r>
              <a:rPr lang="ru-RU" sz="2800" b="1" dirty="0">
                <a:solidFill>
                  <a:schemeClr val="tx1"/>
                </a:solidFill>
                <a:cs typeface="Times New Roman" pitchFamily="18" charset="0"/>
              </a:rPr>
              <a:t>Основные возражения СРО: </a:t>
            </a:r>
            <a:r>
              <a:rPr lang="ru-RU" sz="2800" b="1" dirty="0">
                <a:solidFill>
                  <a:srgbClr val="002060"/>
                </a:solidFill>
                <a:cs typeface="Times New Roman" pitchFamily="18" charset="0"/>
              </a:rPr>
              <a:t>пропуск исковой давности.</a:t>
            </a:r>
          </a:p>
          <a:p>
            <a:pPr marL="0" indent="17463">
              <a:lnSpc>
                <a:spcPct val="80000"/>
              </a:lnSpc>
              <a:buNone/>
              <a:defRPr/>
            </a:pPr>
            <a:r>
              <a:rPr lang="ru-RU" sz="2800" b="1" dirty="0">
                <a:solidFill>
                  <a:schemeClr val="tx1"/>
                </a:solidFill>
                <a:cs typeface="Times New Roman" pitchFamily="18" charset="0"/>
              </a:rPr>
              <a:t>Основания, указанные в апелляционной жалобе</a:t>
            </a:r>
            <a:r>
              <a:rPr lang="ru-RU" sz="2800" b="1" dirty="0">
                <a:solidFill>
                  <a:srgbClr val="002060"/>
                </a:solidFill>
                <a:cs typeface="Times New Roman" pitchFamily="18" charset="0"/>
              </a:rPr>
              <a:t>: солидарная ответственность СРО</a:t>
            </a:r>
            <a:r>
              <a:rPr lang="ru-RU" sz="2800" b="1" dirty="0">
                <a:solidFill>
                  <a:schemeClr val="tx1"/>
                </a:solidFill>
                <a:cs typeface="Times New Roman" pitchFamily="18" charset="0"/>
              </a:rPr>
              <a:t>.</a:t>
            </a:r>
          </a:p>
          <a:p>
            <a:pPr marL="0" indent="17463">
              <a:lnSpc>
                <a:spcPct val="80000"/>
              </a:lnSpc>
              <a:buNone/>
              <a:defRPr/>
            </a:pPr>
            <a:r>
              <a:rPr lang="ru-RU" sz="2800" b="1" dirty="0">
                <a:solidFill>
                  <a:schemeClr val="tx1"/>
                </a:solidFill>
                <a:cs typeface="Times New Roman" pitchFamily="18" charset="0"/>
              </a:rPr>
              <a:t>Решение 1-й инстанции: </a:t>
            </a:r>
            <a:r>
              <a:rPr lang="ru-RU" sz="2800" b="1" dirty="0">
                <a:solidFill>
                  <a:schemeClr val="accent3">
                    <a:lumMod val="50000"/>
                  </a:schemeClr>
                </a:solidFill>
                <a:cs typeface="Times New Roman" pitchFamily="18" charset="0"/>
              </a:rPr>
              <a:t>в удовлетворении исковых требований отказать.</a:t>
            </a:r>
          </a:p>
          <a:p>
            <a:pPr marL="0" indent="17463">
              <a:lnSpc>
                <a:spcPct val="90000"/>
              </a:lnSpc>
              <a:buNone/>
              <a:defRPr/>
            </a:pPr>
            <a:r>
              <a:rPr lang="ru-RU" sz="2800" b="1" dirty="0">
                <a:solidFill>
                  <a:schemeClr val="tx1"/>
                </a:solidFill>
                <a:cs typeface="Times New Roman" pitchFamily="18" charset="0"/>
              </a:rPr>
              <a:t>Решение апелляционной инстанции: </a:t>
            </a:r>
            <a:r>
              <a:rPr lang="ru-RU" sz="2800" b="1" dirty="0">
                <a:solidFill>
                  <a:schemeClr val="accent3">
                    <a:lumMod val="50000"/>
                  </a:schemeClr>
                </a:solidFill>
                <a:cs typeface="Times New Roman" pitchFamily="18" charset="0"/>
              </a:rPr>
              <a:t>решение оставить без изменения, апелляционную жалобу – без удовлетворения.</a:t>
            </a:r>
          </a:p>
          <a:p>
            <a:pPr marL="0" indent="17463">
              <a:lnSpc>
                <a:spcPct val="80000"/>
              </a:lnSpc>
              <a:buNone/>
              <a:defRPr/>
            </a:pPr>
            <a:r>
              <a:rPr lang="ru-RU" sz="2800" b="1" dirty="0">
                <a:solidFill>
                  <a:schemeClr val="tx1"/>
                </a:solidFill>
                <a:cs typeface="Times New Roman" pitchFamily="18" charset="0"/>
              </a:rPr>
              <a:t>Основания, указанные в решениях суда:</a:t>
            </a:r>
          </a:p>
          <a:p>
            <a:pPr>
              <a:lnSpc>
                <a:spcPct val="80000"/>
              </a:lnSpc>
              <a:buFont typeface="Wingdings" pitchFamily="2" charset="2"/>
              <a:buChar char="ü"/>
              <a:defRPr/>
            </a:pPr>
            <a:r>
              <a:rPr lang="ru-RU" sz="2800" b="1" dirty="0">
                <a:solidFill>
                  <a:srgbClr val="002060"/>
                </a:solidFill>
                <a:cs typeface="Times New Roman" pitchFamily="18" charset="0"/>
              </a:rPr>
              <a:t>в соответствии со ст. 60 ГрК возмещению подлежат не убытки из неисполнения договора, а причиненный вред;</a:t>
            </a:r>
          </a:p>
          <a:p>
            <a:pPr>
              <a:lnSpc>
                <a:spcPct val="80000"/>
              </a:lnSpc>
              <a:buFont typeface="Wingdings" pitchFamily="2" charset="2"/>
              <a:buChar char="ü"/>
              <a:defRPr/>
            </a:pPr>
            <a:r>
              <a:rPr lang="ru-RU" sz="2800" b="1" dirty="0">
                <a:solidFill>
                  <a:srgbClr val="002060"/>
                </a:solidFill>
                <a:cs typeface="Times New Roman" pitchFamily="18" charset="0"/>
              </a:rPr>
              <a:t>обязательства из причинения вреда носят внедоговорной характер и возникают вследствие деликтов;</a:t>
            </a:r>
          </a:p>
          <a:p>
            <a:pPr>
              <a:lnSpc>
                <a:spcPct val="80000"/>
              </a:lnSpc>
              <a:buFont typeface="Wingdings" pitchFamily="2" charset="2"/>
              <a:buChar char="ü"/>
              <a:defRPr/>
            </a:pPr>
            <a:r>
              <a:rPr lang="ru-RU" sz="2800" b="1" dirty="0">
                <a:solidFill>
                  <a:srgbClr val="002060"/>
                </a:solidFill>
                <a:cs typeface="Times New Roman" pitchFamily="18" charset="0"/>
              </a:rPr>
              <a:t>СРО не несет солидарной ответственности за неполное выполнение обязательств по договору;</a:t>
            </a:r>
          </a:p>
          <a:p>
            <a:pPr>
              <a:lnSpc>
                <a:spcPct val="80000"/>
              </a:lnSpc>
              <a:buFont typeface="Wingdings" pitchFamily="2" charset="2"/>
              <a:buChar char="ü"/>
              <a:defRPr/>
            </a:pPr>
            <a:r>
              <a:rPr lang="ru-RU" sz="2800" b="1" dirty="0">
                <a:solidFill>
                  <a:srgbClr val="002060"/>
                </a:solidFill>
                <a:cs typeface="Times New Roman" pitchFamily="18" charset="0"/>
              </a:rPr>
              <a:t>пропуск исковой давности не имеет значения, т.к. иск заявлен в отношении мнимых (отсутствующих) у истца прав в отношении СРО.</a:t>
            </a:r>
          </a:p>
        </p:txBody>
      </p:sp>
    </p:spTree>
    <p:extLst>
      <p:ext uri="{BB962C8B-B14F-4D97-AF65-F5344CB8AC3E}">
        <p14:creationId xmlns:p14="http://schemas.microsoft.com/office/powerpoint/2010/main" val="1292101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88640"/>
            <a:ext cx="8784976" cy="6264696"/>
          </a:xfrm>
        </p:spPr>
        <p:style>
          <a:lnRef idx="0">
            <a:scrgbClr r="0" g="0" b="0"/>
          </a:lnRef>
          <a:fillRef idx="1003">
            <a:schemeClr val="lt2"/>
          </a:fillRef>
          <a:effectRef idx="0">
            <a:scrgbClr r="0" g="0" b="0"/>
          </a:effectRef>
          <a:fontRef idx="major"/>
        </p:style>
        <p:txBody>
          <a:bodyPr>
            <a:normAutofit fontScale="32500" lnSpcReduction="20000"/>
          </a:bodyPr>
          <a:lstStyle/>
          <a:p>
            <a:pPr marL="0" indent="17463">
              <a:lnSpc>
                <a:spcPct val="80000"/>
              </a:lnSpc>
              <a:buNone/>
              <a:defRPr/>
            </a:pPr>
            <a:endParaRPr lang="ru-RU" sz="1100" b="1" dirty="0">
              <a:solidFill>
                <a:schemeClr val="tx1"/>
              </a:solidFill>
              <a:cs typeface="Times New Roman" pitchFamily="18" charset="0"/>
            </a:endParaRPr>
          </a:p>
          <a:p>
            <a:pPr marL="0" indent="17463" algn="ctr">
              <a:lnSpc>
                <a:spcPct val="80000"/>
              </a:lnSpc>
              <a:buNone/>
              <a:defRPr/>
            </a:pPr>
            <a:endParaRPr lang="ru-RU" sz="2800" b="1" dirty="0">
              <a:solidFill>
                <a:schemeClr val="tx1"/>
              </a:solidFill>
              <a:cs typeface="Times New Roman" pitchFamily="18" charset="0"/>
            </a:endParaRPr>
          </a:p>
          <a:p>
            <a:pPr marL="0" indent="17463">
              <a:lnSpc>
                <a:spcPct val="80000"/>
              </a:lnSpc>
              <a:buNone/>
              <a:defRPr/>
            </a:pPr>
            <a:r>
              <a:rPr lang="ru-RU" sz="4500" b="1" dirty="0">
                <a:solidFill>
                  <a:schemeClr val="tx1"/>
                </a:solidFill>
                <a:cs typeface="Times New Roman" pitchFamily="18" charset="0"/>
              </a:rPr>
              <a:t>2. </a:t>
            </a:r>
            <a:r>
              <a:rPr lang="ru-RU" sz="4500" b="1" dirty="0">
                <a:solidFill>
                  <a:srgbClr val="002060"/>
                </a:solidFill>
                <a:cs typeface="Times New Roman" pitchFamily="18" charset="0"/>
              </a:rPr>
              <a:t>Дело № А51-30319/2017 </a:t>
            </a:r>
            <a:r>
              <a:rPr lang="ru-RU" sz="4500" b="1" dirty="0">
                <a:solidFill>
                  <a:schemeClr val="tx1"/>
                </a:solidFill>
                <a:cs typeface="Times New Roman" pitchFamily="18" charset="0"/>
              </a:rPr>
              <a:t>по иску </a:t>
            </a:r>
            <a:r>
              <a:rPr lang="ru-RU" sz="4500" b="1" dirty="0">
                <a:solidFill>
                  <a:srgbClr val="002060"/>
                </a:solidFill>
                <a:cs typeface="Times New Roman" pitchFamily="18" charset="0"/>
              </a:rPr>
              <a:t>ООО «Каскад-Строй» </a:t>
            </a:r>
            <a:r>
              <a:rPr lang="ru-RU" sz="4500" b="1" dirty="0">
                <a:solidFill>
                  <a:schemeClr val="tx1"/>
                </a:solidFill>
                <a:cs typeface="Times New Roman" pitchFamily="18" charset="0"/>
              </a:rPr>
              <a:t>к </a:t>
            </a:r>
            <a:r>
              <a:rPr lang="ru-RU" sz="4500" b="1" dirty="0">
                <a:solidFill>
                  <a:srgbClr val="002060"/>
                </a:solidFill>
                <a:cs typeface="Times New Roman" pitchFamily="18" charset="0"/>
              </a:rPr>
              <a:t>ООО «Горспецстрой-2» </a:t>
            </a:r>
            <a:r>
              <a:rPr lang="ru-RU" sz="4500" b="1" dirty="0">
                <a:solidFill>
                  <a:schemeClr val="tx1"/>
                </a:solidFill>
                <a:cs typeface="Times New Roman" pitchFamily="18" charset="0"/>
              </a:rPr>
              <a:t>о </a:t>
            </a:r>
            <a:r>
              <a:rPr lang="ru-RU" sz="4500" b="1" dirty="0" smtClean="0">
                <a:solidFill>
                  <a:schemeClr val="tx1"/>
                </a:solidFill>
                <a:cs typeface="Times New Roman" pitchFamily="18" charset="0"/>
              </a:rPr>
              <a:t>взыскании</a:t>
            </a:r>
            <a:br>
              <a:rPr lang="ru-RU" sz="4500" b="1" dirty="0" smtClean="0">
                <a:solidFill>
                  <a:schemeClr val="tx1"/>
                </a:solidFill>
                <a:cs typeface="Times New Roman" pitchFamily="18" charset="0"/>
              </a:rPr>
            </a:br>
            <a:r>
              <a:rPr lang="ru-RU" sz="4500" b="1" dirty="0" smtClean="0">
                <a:solidFill>
                  <a:srgbClr val="C00000"/>
                </a:solidFill>
                <a:cs typeface="Times New Roman" pitchFamily="18" charset="0"/>
              </a:rPr>
              <a:t>25 </a:t>
            </a:r>
            <a:r>
              <a:rPr lang="ru-RU" sz="4500" b="1" dirty="0">
                <a:solidFill>
                  <a:srgbClr val="C00000"/>
                </a:solidFill>
                <a:cs typeface="Times New Roman" pitchFamily="18" charset="0"/>
              </a:rPr>
              <a:t>482 157,50 </a:t>
            </a:r>
            <a:r>
              <a:rPr lang="ru-RU" sz="4500" b="1" dirty="0">
                <a:solidFill>
                  <a:schemeClr val="tx1"/>
                </a:solidFill>
                <a:cs typeface="Times New Roman" pitchFamily="18" charset="0"/>
              </a:rPr>
              <a:t>рублей</a:t>
            </a:r>
            <a:r>
              <a:rPr lang="ru-RU" sz="4500" b="1" dirty="0">
                <a:solidFill>
                  <a:srgbClr val="C00000"/>
                </a:solidFill>
                <a:cs typeface="Times New Roman" pitchFamily="18" charset="0"/>
              </a:rPr>
              <a:t> </a:t>
            </a:r>
            <a:r>
              <a:rPr lang="ru-RU" sz="4500" b="1" dirty="0">
                <a:solidFill>
                  <a:schemeClr val="tx1"/>
                </a:solidFill>
                <a:cs typeface="Times New Roman" pitchFamily="18" charset="0"/>
              </a:rPr>
              <a:t>по ненадлежащему исполнению </a:t>
            </a:r>
            <a:r>
              <a:rPr lang="ru-RU" sz="4500" b="1" dirty="0" smtClean="0">
                <a:solidFill>
                  <a:schemeClr val="tx1"/>
                </a:solidFill>
                <a:cs typeface="Times New Roman" pitchFamily="18" charset="0"/>
              </a:rPr>
              <a:t>договора и </a:t>
            </a:r>
            <a:r>
              <a:rPr lang="ru-RU" sz="4500" b="1" dirty="0">
                <a:solidFill>
                  <a:srgbClr val="C00000"/>
                </a:solidFill>
                <a:cs typeface="Times New Roman" pitchFamily="18" charset="0"/>
              </a:rPr>
              <a:t>88 942 354 </a:t>
            </a:r>
            <a:r>
              <a:rPr lang="ru-RU" sz="4500" b="1" dirty="0">
                <a:solidFill>
                  <a:schemeClr val="tx1"/>
                </a:solidFill>
                <a:cs typeface="Times New Roman" pitchFamily="18" charset="0"/>
              </a:rPr>
              <a:t>рублей </a:t>
            </a:r>
            <a:r>
              <a:rPr lang="ru-RU" sz="4500" b="1" dirty="0" smtClean="0">
                <a:solidFill>
                  <a:schemeClr val="tx1"/>
                </a:solidFill>
                <a:cs typeface="Times New Roman" pitchFamily="18" charset="0"/>
              </a:rPr>
              <a:t>по </a:t>
            </a:r>
            <a:r>
              <a:rPr lang="ru-RU" sz="4500" b="1" dirty="0">
                <a:solidFill>
                  <a:schemeClr val="tx1"/>
                </a:solidFill>
                <a:cs typeface="Times New Roman" pitchFamily="18" charset="0"/>
              </a:rPr>
              <a:t>возмещению вреда к ООО «Горспецстрой-2» и </a:t>
            </a:r>
            <a:r>
              <a:rPr lang="ru-RU" sz="4500" b="1" dirty="0">
                <a:solidFill>
                  <a:srgbClr val="002060"/>
                </a:solidFill>
                <a:cs typeface="Times New Roman" pitchFamily="18" charset="0"/>
              </a:rPr>
              <a:t>Ассоциации СРО «МОСП МСП – ОПОРА» </a:t>
            </a:r>
            <a:r>
              <a:rPr lang="ru-RU" sz="4500" b="1" dirty="0">
                <a:solidFill>
                  <a:schemeClr val="tx1"/>
                </a:solidFill>
                <a:cs typeface="Times New Roman" pitchFamily="18" charset="0"/>
              </a:rPr>
              <a:t>(в т.ч. из КФ ВВ СРО) </a:t>
            </a:r>
            <a:r>
              <a:rPr lang="ru-RU" sz="4500" b="1" dirty="0" smtClean="0">
                <a:solidFill>
                  <a:schemeClr val="tx1"/>
                </a:solidFill>
                <a:cs typeface="Times New Roman" pitchFamily="18" charset="0"/>
              </a:rPr>
              <a:t>.</a:t>
            </a:r>
          </a:p>
          <a:p>
            <a:pPr marL="0" indent="17463">
              <a:lnSpc>
                <a:spcPct val="80000"/>
              </a:lnSpc>
              <a:buNone/>
              <a:defRPr/>
            </a:pPr>
            <a:endParaRPr lang="ru-RU" sz="4500" b="1" dirty="0">
              <a:solidFill>
                <a:schemeClr val="tx1"/>
              </a:solidFill>
              <a:cs typeface="Times New Roman" pitchFamily="18" charset="0"/>
            </a:endParaRPr>
          </a:p>
          <a:p>
            <a:pPr marL="0" indent="17463">
              <a:lnSpc>
                <a:spcPct val="80000"/>
              </a:lnSpc>
              <a:buNone/>
              <a:defRPr/>
            </a:pPr>
            <a:r>
              <a:rPr lang="ru-RU" sz="4500" b="1" dirty="0" smtClean="0">
                <a:solidFill>
                  <a:schemeClr val="tx1"/>
                </a:solidFill>
                <a:cs typeface="Times New Roman" pitchFamily="18" charset="0"/>
              </a:rPr>
              <a:t>Лицо, </a:t>
            </a:r>
            <a:r>
              <a:rPr lang="ru-RU" sz="4500" b="1" dirty="0">
                <a:solidFill>
                  <a:schemeClr val="tx1"/>
                </a:solidFill>
                <a:cs typeface="Times New Roman" pitchFamily="18" charset="0"/>
              </a:rPr>
              <a:t>по обязательствам которого заявлены </a:t>
            </a:r>
            <a:r>
              <a:rPr lang="ru-RU" sz="4500" b="1" dirty="0" smtClean="0">
                <a:solidFill>
                  <a:schemeClr val="tx1"/>
                </a:solidFill>
                <a:cs typeface="Times New Roman" pitchFamily="18" charset="0"/>
              </a:rPr>
              <a:t>требования, </a:t>
            </a:r>
            <a:r>
              <a:rPr lang="ru-RU" sz="4500" b="1" dirty="0">
                <a:solidFill>
                  <a:schemeClr val="tx1"/>
                </a:solidFill>
                <a:cs typeface="Times New Roman" pitchFamily="18" charset="0"/>
              </a:rPr>
              <a:t>и его статус в момент рассмотрения дела: </a:t>
            </a:r>
            <a:r>
              <a:rPr lang="ru-RU" sz="4500" b="1" dirty="0">
                <a:solidFill>
                  <a:srgbClr val="002060"/>
                </a:solidFill>
                <a:cs typeface="Times New Roman" pitchFamily="18" charset="0"/>
              </a:rPr>
              <a:t>подрядная организация, бывший член СРО.</a:t>
            </a:r>
          </a:p>
          <a:p>
            <a:pPr marL="0" indent="17463">
              <a:lnSpc>
                <a:spcPct val="80000"/>
              </a:lnSpc>
              <a:buNone/>
              <a:defRPr/>
            </a:pPr>
            <a:r>
              <a:rPr lang="ru-RU" sz="4500" b="1" dirty="0">
                <a:solidFill>
                  <a:schemeClr val="tx1"/>
                </a:solidFill>
                <a:cs typeface="Times New Roman" pitchFamily="18" charset="0"/>
              </a:rPr>
              <a:t>Основания, указанные в иске: </a:t>
            </a:r>
            <a:r>
              <a:rPr lang="ru-RU" sz="4500" b="1" dirty="0">
                <a:solidFill>
                  <a:srgbClr val="002060"/>
                </a:solidFill>
                <a:cs typeface="Times New Roman" pitchFamily="18" charset="0"/>
              </a:rPr>
              <a:t>ненадлежащее выполнение работ по договору строительного подряда бывшим членом СРО (выполнение работ с отступлениями от проектной документации и нарушением строительных норм), </a:t>
            </a:r>
            <a:r>
              <a:rPr lang="ru-RU" sz="4500" b="1" u="sng" dirty="0">
                <a:solidFill>
                  <a:srgbClr val="002060"/>
                </a:solidFill>
                <a:cs typeface="Times New Roman" pitchFamily="18" charset="0"/>
              </a:rPr>
              <a:t>причинение вреда 3-им лицам </a:t>
            </a:r>
            <a:r>
              <a:rPr lang="ru-RU" sz="4500" b="1" dirty="0">
                <a:solidFill>
                  <a:schemeClr val="tx1"/>
                </a:solidFill>
                <a:cs typeface="Times New Roman" pitchFamily="18" charset="0"/>
              </a:rPr>
              <a:t>(</a:t>
            </a:r>
            <a:r>
              <a:rPr lang="ru-RU" sz="4500" b="1" dirty="0" smtClean="0">
                <a:solidFill>
                  <a:srgbClr val="C00000"/>
                </a:solidFill>
                <a:cs typeface="Times New Roman" pitchFamily="18" charset="0"/>
              </a:rPr>
              <a:t>обрушение </a:t>
            </a:r>
            <a:r>
              <a:rPr lang="ru-RU" sz="4500" b="1" dirty="0">
                <a:solidFill>
                  <a:srgbClr val="C00000"/>
                </a:solidFill>
                <a:cs typeface="Times New Roman" pitchFamily="18" charset="0"/>
              </a:rPr>
              <a:t>муниципальной дороги, повреждение теплотрассы</a:t>
            </a:r>
            <a:r>
              <a:rPr lang="ru-RU" sz="4500" b="1" dirty="0">
                <a:solidFill>
                  <a:schemeClr val="tx1"/>
                </a:solidFill>
                <a:cs typeface="Times New Roman" pitchFamily="18" charset="0"/>
              </a:rPr>
              <a:t>).</a:t>
            </a:r>
          </a:p>
          <a:p>
            <a:pPr marL="0" indent="17463">
              <a:lnSpc>
                <a:spcPct val="80000"/>
              </a:lnSpc>
              <a:buNone/>
              <a:defRPr/>
            </a:pPr>
            <a:r>
              <a:rPr lang="ru-RU" sz="4500" b="1" dirty="0">
                <a:solidFill>
                  <a:schemeClr val="tx1"/>
                </a:solidFill>
                <a:cs typeface="Times New Roman" pitchFamily="18" charset="0"/>
              </a:rPr>
              <a:t>Основные возражения СРО: </a:t>
            </a:r>
            <a:r>
              <a:rPr lang="ru-RU" sz="4500" b="1" dirty="0" smtClean="0">
                <a:solidFill>
                  <a:srgbClr val="002060"/>
                </a:solidFill>
                <a:cs typeface="Times New Roman" pitchFamily="18" charset="0"/>
              </a:rPr>
              <a:t>спорные правоотношения носят договорной, а не деликтный характер, вина </a:t>
            </a:r>
            <a:r>
              <a:rPr lang="ru-RU" sz="4500" b="1" dirty="0">
                <a:solidFill>
                  <a:srgbClr val="002060"/>
                </a:solidFill>
                <a:cs typeface="Times New Roman" pitchFamily="18" charset="0"/>
              </a:rPr>
              <a:t>бывшего члена СРО не доказана, основная причина причинения вреда – ошибки при </a:t>
            </a:r>
            <a:r>
              <a:rPr lang="ru-RU" sz="4500" b="1" dirty="0" smtClean="0">
                <a:solidFill>
                  <a:srgbClr val="002060"/>
                </a:solidFill>
                <a:cs typeface="Times New Roman" pitchFamily="18" charset="0"/>
              </a:rPr>
              <a:t>проектировании и </a:t>
            </a:r>
            <a:r>
              <a:rPr lang="ru-RU" sz="4500" b="1" dirty="0">
                <a:solidFill>
                  <a:srgbClr val="002060"/>
                </a:solidFill>
                <a:cs typeface="Times New Roman" pitchFamily="18" charset="0"/>
              </a:rPr>
              <a:t>не выполнение изыскательских работ, заключение экспертизы содержит критические ошибки, размер ущерба необоснованно завышен, не приняты во внимание нарушения, допущенные другой подрядной организацией, выполнявшей работы на этом же объекте, солидарную ответственность должны нести все лица, выполнявшие работы на объекте.</a:t>
            </a:r>
          </a:p>
          <a:p>
            <a:pPr marL="0" indent="17463">
              <a:lnSpc>
                <a:spcPct val="80000"/>
              </a:lnSpc>
              <a:buNone/>
              <a:defRPr/>
            </a:pPr>
            <a:r>
              <a:rPr lang="ru-RU" sz="4500" b="1" dirty="0">
                <a:solidFill>
                  <a:schemeClr val="tx1"/>
                </a:solidFill>
                <a:cs typeface="Times New Roman" pitchFamily="18" charset="0"/>
              </a:rPr>
              <a:t>Основания, указанные в апелляционной и кассационной жалобах: </a:t>
            </a:r>
            <a:r>
              <a:rPr lang="ru-RU" sz="4500" b="1" dirty="0">
                <a:solidFill>
                  <a:srgbClr val="002060"/>
                </a:solidFill>
                <a:cs typeface="Times New Roman" pitchFamily="18" charset="0"/>
              </a:rPr>
              <a:t>судом не приняты во внимание основные доводы СРО, не в неполном объеме выяснены обстоятельства, имеющие значение для правильного разрешения дела, при вынесении решения судом не принят во внимание фактический размер компенсационного фонда, судом к спорным правоотношениям неправильно применена норма (ч. 5 ст. 60) в редакции вступившей в действие после возникновения спорных правоотношений.</a:t>
            </a:r>
          </a:p>
          <a:p>
            <a:pPr marL="0" indent="17463">
              <a:lnSpc>
                <a:spcPct val="80000"/>
              </a:lnSpc>
              <a:buNone/>
              <a:defRPr/>
            </a:pPr>
            <a:r>
              <a:rPr lang="ru-RU" sz="4500" b="1" dirty="0">
                <a:solidFill>
                  <a:schemeClr val="tx1"/>
                </a:solidFill>
                <a:cs typeface="Times New Roman" pitchFamily="18" charset="0"/>
              </a:rPr>
              <a:t>Решение 1-й инстанции: </a:t>
            </a:r>
            <a:r>
              <a:rPr lang="ru-RU" sz="4500" b="1" dirty="0">
                <a:solidFill>
                  <a:srgbClr val="C00000"/>
                </a:solidFill>
                <a:cs typeface="Times New Roman" pitchFamily="18" charset="0"/>
              </a:rPr>
              <a:t>исковые требования удовлетворить в полном объеме.</a:t>
            </a:r>
          </a:p>
          <a:p>
            <a:pPr marL="0" indent="17463">
              <a:lnSpc>
                <a:spcPct val="90000"/>
              </a:lnSpc>
              <a:buNone/>
              <a:defRPr/>
            </a:pPr>
            <a:r>
              <a:rPr lang="ru-RU" sz="4500" b="1" dirty="0">
                <a:solidFill>
                  <a:schemeClr val="tx1"/>
                </a:solidFill>
                <a:cs typeface="Times New Roman" pitchFamily="18" charset="0"/>
              </a:rPr>
              <a:t>Решение апелляционной инстанции: </a:t>
            </a:r>
            <a:r>
              <a:rPr lang="ru-RU" sz="4500" b="1" dirty="0">
                <a:solidFill>
                  <a:srgbClr val="C00000"/>
                </a:solidFill>
                <a:cs typeface="Times New Roman" pitchFamily="18" charset="0"/>
              </a:rPr>
              <a:t>решение оставить без изменения, апелляционные жалобы – без удовлетворения.</a:t>
            </a:r>
          </a:p>
          <a:p>
            <a:pPr marL="0" indent="17463">
              <a:lnSpc>
                <a:spcPct val="90000"/>
              </a:lnSpc>
              <a:buNone/>
              <a:defRPr/>
            </a:pPr>
            <a:r>
              <a:rPr lang="ru-RU" sz="4500" b="1" dirty="0">
                <a:solidFill>
                  <a:schemeClr val="tx1"/>
                </a:solidFill>
                <a:cs typeface="Times New Roman" pitchFamily="18" charset="0"/>
              </a:rPr>
              <a:t>Решение кассационной инстанции: </a:t>
            </a:r>
            <a:r>
              <a:rPr lang="ru-RU" sz="4500" b="1" dirty="0">
                <a:solidFill>
                  <a:srgbClr val="C00000"/>
                </a:solidFill>
                <a:cs typeface="Times New Roman" pitchFamily="18" charset="0"/>
              </a:rPr>
              <a:t>решение оставить без изменения, кассационные жалобы – без удовлетворения.</a:t>
            </a:r>
          </a:p>
          <a:p>
            <a:pPr marL="0" indent="17463">
              <a:lnSpc>
                <a:spcPct val="80000"/>
              </a:lnSpc>
              <a:buNone/>
              <a:defRPr/>
            </a:pPr>
            <a:r>
              <a:rPr lang="ru-RU" sz="4500" b="1" dirty="0">
                <a:solidFill>
                  <a:schemeClr val="tx1"/>
                </a:solidFill>
                <a:cs typeface="Times New Roman" pitchFamily="18" charset="0"/>
              </a:rPr>
              <a:t>Основания, указанные в решениях суда (существенные для СРО):</a:t>
            </a:r>
          </a:p>
          <a:p>
            <a:pPr>
              <a:lnSpc>
                <a:spcPct val="80000"/>
              </a:lnSpc>
              <a:buFont typeface="Wingdings" pitchFamily="2" charset="2"/>
              <a:buChar char="ü"/>
              <a:defRPr/>
            </a:pPr>
            <a:r>
              <a:rPr lang="ru-RU" sz="4500" b="1" dirty="0">
                <a:solidFill>
                  <a:srgbClr val="002060"/>
                </a:solidFill>
                <a:cs typeface="Times New Roman" pitchFamily="18" charset="0"/>
              </a:rPr>
              <a:t>установлено причинение вреда 3-м лицам;</a:t>
            </a:r>
          </a:p>
          <a:p>
            <a:pPr>
              <a:lnSpc>
                <a:spcPct val="80000"/>
              </a:lnSpc>
              <a:buFont typeface="Wingdings" pitchFamily="2" charset="2"/>
              <a:buChar char="ü"/>
              <a:defRPr/>
            </a:pPr>
            <a:r>
              <a:rPr lang="ru-RU" sz="4500" b="1" dirty="0">
                <a:solidFill>
                  <a:srgbClr val="002060"/>
                </a:solidFill>
                <a:cs typeface="Times New Roman" pitchFamily="18" charset="0"/>
              </a:rPr>
              <a:t>застройщик возместил вред 3-м лицам и имеет право регресса в т.ч. к СРО;</a:t>
            </a:r>
          </a:p>
          <a:p>
            <a:pPr>
              <a:lnSpc>
                <a:spcPct val="80000"/>
              </a:lnSpc>
              <a:buFont typeface="Wingdings" pitchFamily="2" charset="2"/>
              <a:buChar char="ü"/>
              <a:defRPr/>
            </a:pPr>
            <a:r>
              <a:rPr lang="ru-RU" sz="4500" b="1" dirty="0">
                <a:solidFill>
                  <a:srgbClr val="002060"/>
                </a:solidFill>
                <a:cs typeface="Times New Roman" pitchFamily="18" charset="0"/>
              </a:rPr>
              <a:t>подрядная организация как профессиональный участник строительного рынка несет ответственность в т.ч. за недостатки в проектировании, т.к. должна была их установить, уведомить заказчика и приостановить </a:t>
            </a:r>
            <a:r>
              <a:rPr lang="ru-RU" sz="4500" b="1" dirty="0" smtClean="0">
                <a:solidFill>
                  <a:srgbClr val="002060"/>
                </a:solidFill>
                <a:cs typeface="Times New Roman" pitchFamily="18" charset="0"/>
              </a:rPr>
              <a:t>работы, </a:t>
            </a:r>
            <a:r>
              <a:rPr lang="ru-RU" sz="4500" b="1" dirty="0">
                <a:solidFill>
                  <a:srgbClr val="002060"/>
                </a:solidFill>
                <a:cs typeface="Times New Roman" pitchFamily="18" charset="0"/>
              </a:rPr>
              <a:t>кроме того на нее договором возложены обязанности по разработке проектной документации;</a:t>
            </a:r>
          </a:p>
          <a:p>
            <a:pPr>
              <a:lnSpc>
                <a:spcPct val="80000"/>
              </a:lnSpc>
              <a:buFont typeface="Wingdings" pitchFamily="2" charset="2"/>
              <a:buChar char="ü"/>
              <a:defRPr/>
            </a:pPr>
            <a:r>
              <a:rPr lang="ru-RU" sz="4500" b="1" dirty="0">
                <a:solidFill>
                  <a:srgbClr val="002060"/>
                </a:solidFill>
                <a:cs typeface="Times New Roman" pitchFamily="18" charset="0"/>
              </a:rPr>
              <a:t>осуществление работ на объекте иными лицами не является </a:t>
            </a:r>
            <a:r>
              <a:rPr lang="ru-RU" sz="4500" b="1" dirty="0" smtClean="0">
                <a:solidFill>
                  <a:srgbClr val="002060"/>
                </a:solidFill>
                <a:cs typeface="Times New Roman" pitchFamily="18" charset="0"/>
              </a:rPr>
              <a:t>причиной причинения вреда.</a:t>
            </a:r>
            <a:endParaRPr lang="ru-RU" sz="4500" b="1" dirty="0">
              <a:solidFill>
                <a:srgbClr val="002060"/>
              </a:solidFill>
              <a:cs typeface="Times New Roman" pitchFamily="18" charset="0"/>
            </a:endParaRPr>
          </a:p>
        </p:txBody>
      </p:sp>
    </p:spTree>
    <p:extLst>
      <p:ext uri="{BB962C8B-B14F-4D97-AF65-F5344CB8AC3E}">
        <p14:creationId xmlns:p14="http://schemas.microsoft.com/office/powerpoint/2010/main" val="2159187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88640"/>
            <a:ext cx="8784976" cy="6264696"/>
          </a:xfrm>
        </p:spPr>
        <p:style>
          <a:lnRef idx="0">
            <a:scrgbClr r="0" g="0" b="0"/>
          </a:lnRef>
          <a:fillRef idx="1003">
            <a:schemeClr val="lt2"/>
          </a:fillRef>
          <a:effectRef idx="0">
            <a:scrgbClr r="0" g="0" b="0"/>
          </a:effectRef>
          <a:fontRef idx="major"/>
        </p:style>
        <p:txBody>
          <a:bodyPr>
            <a:normAutofit fontScale="62500" lnSpcReduction="20000"/>
          </a:bodyPr>
          <a:lstStyle/>
          <a:p>
            <a:pPr marL="0" indent="17463">
              <a:lnSpc>
                <a:spcPct val="80000"/>
              </a:lnSpc>
              <a:buNone/>
              <a:defRPr/>
            </a:pPr>
            <a:endParaRPr lang="ru-RU" sz="1100" b="1" dirty="0">
              <a:solidFill>
                <a:schemeClr val="tx1"/>
              </a:solidFill>
              <a:cs typeface="Times New Roman" pitchFamily="18" charset="0"/>
            </a:endParaRPr>
          </a:p>
          <a:p>
            <a:pPr marL="0" indent="17463" algn="ctr">
              <a:lnSpc>
                <a:spcPct val="80000"/>
              </a:lnSpc>
              <a:buNone/>
              <a:defRPr/>
            </a:pPr>
            <a:endParaRPr lang="ru-RU" sz="2800" b="1" dirty="0">
              <a:solidFill>
                <a:srgbClr val="002060"/>
              </a:solidFill>
              <a:cs typeface="Times New Roman" pitchFamily="18" charset="0"/>
            </a:endParaRPr>
          </a:p>
          <a:p>
            <a:pPr marL="0" indent="17463">
              <a:lnSpc>
                <a:spcPct val="80000"/>
              </a:lnSpc>
              <a:buNone/>
              <a:defRPr/>
            </a:pPr>
            <a:r>
              <a:rPr lang="ru-RU" sz="2800" b="1" dirty="0">
                <a:solidFill>
                  <a:schemeClr val="tx1"/>
                </a:solidFill>
                <a:cs typeface="Times New Roman" pitchFamily="18" charset="0"/>
              </a:rPr>
              <a:t>3. </a:t>
            </a:r>
            <a:r>
              <a:rPr lang="ru-RU" sz="2800" b="1" dirty="0">
                <a:solidFill>
                  <a:srgbClr val="002060"/>
                </a:solidFill>
                <a:cs typeface="Times New Roman" pitchFamily="18" charset="0"/>
              </a:rPr>
              <a:t>Дела № А51-6116/2018 и А51-6211/2018 </a:t>
            </a:r>
            <a:r>
              <a:rPr lang="ru-RU" sz="2800" b="1" dirty="0">
                <a:solidFill>
                  <a:schemeClr val="tx1"/>
                </a:solidFill>
                <a:cs typeface="Times New Roman" pitchFamily="18" charset="0"/>
              </a:rPr>
              <a:t>по искам конкурсных управляющих </a:t>
            </a:r>
            <a:r>
              <a:rPr lang="ru-RU" sz="2800" b="1" dirty="0">
                <a:solidFill>
                  <a:srgbClr val="002060"/>
                </a:solidFill>
                <a:cs typeface="Times New Roman" pitchFamily="18" charset="0"/>
              </a:rPr>
              <a:t>ЗАО «Строительный </a:t>
            </a:r>
            <a:r>
              <a:rPr lang="ru-RU" sz="2800" b="1" dirty="0" err="1">
                <a:solidFill>
                  <a:srgbClr val="002060"/>
                </a:solidFill>
                <a:cs typeface="Times New Roman" pitchFamily="18" charset="0"/>
              </a:rPr>
              <a:t>Альянс»и</a:t>
            </a:r>
            <a:r>
              <a:rPr lang="ru-RU" sz="2800" b="1" dirty="0">
                <a:solidFill>
                  <a:srgbClr val="002060"/>
                </a:solidFill>
                <a:cs typeface="Times New Roman" pitchFamily="18" charset="0"/>
              </a:rPr>
              <a:t> ЗАО «Компания «</a:t>
            </a:r>
            <a:r>
              <a:rPr lang="ru-RU" sz="2800" b="1" dirty="0" err="1">
                <a:solidFill>
                  <a:srgbClr val="002060"/>
                </a:solidFill>
                <a:cs typeface="Times New Roman" pitchFamily="18" charset="0"/>
              </a:rPr>
              <a:t>Востокинвестстрой</a:t>
            </a:r>
            <a:r>
              <a:rPr lang="ru-RU" sz="2800" b="1" dirty="0">
                <a:solidFill>
                  <a:srgbClr val="002060"/>
                </a:solidFill>
                <a:cs typeface="Times New Roman" pitchFamily="18" charset="0"/>
              </a:rPr>
              <a:t>» </a:t>
            </a:r>
            <a:r>
              <a:rPr lang="ru-RU" sz="2800" b="1" dirty="0">
                <a:solidFill>
                  <a:schemeClr val="tx1"/>
                </a:solidFill>
                <a:cs typeface="Times New Roman" pitchFamily="18" charset="0"/>
              </a:rPr>
              <a:t>к </a:t>
            </a:r>
            <a:r>
              <a:rPr lang="ru-RU" sz="2800" b="1" dirty="0">
                <a:solidFill>
                  <a:srgbClr val="002060"/>
                </a:solidFill>
                <a:cs typeface="Times New Roman" pitchFamily="18" charset="0"/>
              </a:rPr>
              <a:t>АСРО «РОС ПК» и Администрации Приморского края  </a:t>
            </a:r>
            <a:r>
              <a:rPr lang="ru-RU" sz="2800" b="1" dirty="0">
                <a:solidFill>
                  <a:schemeClr val="tx1"/>
                </a:solidFill>
                <a:cs typeface="Times New Roman" pitchFamily="18" charset="0"/>
              </a:rPr>
              <a:t>о взыскании </a:t>
            </a:r>
            <a:r>
              <a:rPr lang="ru-RU" sz="2800" b="1" dirty="0">
                <a:solidFill>
                  <a:srgbClr val="C00000"/>
                </a:solidFill>
                <a:cs typeface="Times New Roman" pitchFamily="18" charset="0"/>
              </a:rPr>
              <a:t>9 801 384,88 (в т.ч. из КФ ВВ СРО по 4 900 692, 44) </a:t>
            </a:r>
            <a:r>
              <a:rPr lang="ru-RU" sz="2800" b="1" dirty="0">
                <a:solidFill>
                  <a:schemeClr val="tx1"/>
                </a:solidFill>
                <a:cs typeface="Times New Roman" pitchFamily="18" charset="0"/>
              </a:rPr>
              <a:t>рублей </a:t>
            </a:r>
            <a:r>
              <a:rPr lang="ru-RU" sz="2800" b="1" dirty="0">
                <a:solidFill>
                  <a:srgbClr val="C00000"/>
                </a:solidFill>
                <a:cs typeface="Times New Roman" pitchFamily="18" charset="0"/>
              </a:rPr>
              <a:t>по каждому  иску</a:t>
            </a:r>
            <a:r>
              <a:rPr lang="ru-RU" sz="2800" b="1" dirty="0">
                <a:solidFill>
                  <a:schemeClr val="tx1"/>
                </a:solidFill>
                <a:cs typeface="Times New Roman" pitchFamily="18" charset="0"/>
              </a:rPr>
              <a:t>.</a:t>
            </a:r>
          </a:p>
          <a:p>
            <a:pPr marL="0" indent="17463">
              <a:lnSpc>
                <a:spcPct val="80000"/>
              </a:lnSpc>
              <a:buNone/>
              <a:defRPr/>
            </a:pPr>
            <a:r>
              <a:rPr lang="ru-RU" sz="2800" b="1" dirty="0" smtClean="0">
                <a:solidFill>
                  <a:schemeClr val="tx1"/>
                </a:solidFill>
                <a:cs typeface="Times New Roman" pitchFamily="18" charset="0"/>
              </a:rPr>
              <a:t>Лица, </a:t>
            </a:r>
            <a:r>
              <a:rPr lang="ru-RU" sz="2800" b="1" dirty="0">
                <a:solidFill>
                  <a:schemeClr val="tx1"/>
                </a:solidFill>
                <a:cs typeface="Times New Roman" pitchFamily="18" charset="0"/>
              </a:rPr>
              <a:t>по обязательствам которых заявлены </a:t>
            </a:r>
            <a:r>
              <a:rPr lang="ru-RU" sz="2800" b="1" dirty="0" smtClean="0">
                <a:solidFill>
                  <a:schemeClr val="tx1"/>
                </a:solidFill>
                <a:cs typeface="Times New Roman" pitchFamily="18" charset="0"/>
              </a:rPr>
              <a:t>требования, </a:t>
            </a:r>
            <a:r>
              <a:rPr lang="ru-RU" sz="2800" b="1" dirty="0">
                <a:solidFill>
                  <a:schemeClr val="tx1"/>
                </a:solidFill>
                <a:cs typeface="Times New Roman" pitchFamily="18" charset="0"/>
              </a:rPr>
              <a:t>и </a:t>
            </a:r>
            <a:r>
              <a:rPr lang="ru-RU" sz="2800" b="1" dirty="0" smtClean="0">
                <a:solidFill>
                  <a:schemeClr val="tx1"/>
                </a:solidFill>
                <a:cs typeface="Times New Roman" pitchFamily="18" charset="0"/>
              </a:rPr>
              <a:t>их </a:t>
            </a:r>
            <a:r>
              <a:rPr lang="ru-RU" sz="2800" b="1" dirty="0">
                <a:solidFill>
                  <a:schemeClr val="tx1"/>
                </a:solidFill>
                <a:cs typeface="Times New Roman" pitchFamily="18" charset="0"/>
              </a:rPr>
              <a:t>статус в момент рассмотрения дела: </a:t>
            </a:r>
            <a:r>
              <a:rPr lang="ru-RU" sz="2800" b="1" dirty="0">
                <a:solidFill>
                  <a:srgbClr val="002060"/>
                </a:solidFill>
                <a:cs typeface="Times New Roman" pitchFamily="18" charset="0"/>
              </a:rPr>
              <a:t>подрядные организации (ген. подрядчик и лицо, осуществлявшее строительный контроль при строительстве МКД), бывшие члены СРО, конкурсное производство (несостоятельность).</a:t>
            </a:r>
          </a:p>
          <a:p>
            <a:pPr marL="0" indent="17463">
              <a:lnSpc>
                <a:spcPct val="80000"/>
              </a:lnSpc>
              <a:buNone/>
              <a:defRPr/>
            </a:pPr>
            <a:r>
              <a:rPr lang="ru-RU" sz="2800" b="1" dirty="0">
                <a:solidFill>
                  <a:schemeClr val="tx1"/>
                </a:solidFill>
                <a:cs typeface="Times New Roman" pitchFamily="18" charset="0"/>
              </a:rPr>
              <a:t>Основания, указанные в иске</a:t>
            </a:r>
            <a:r>
              <a:rPr lang="ru-RU" sz="2800" b="1" dirty="0">
                <a:solidFill>
                  <a:srgbClr val="002060"/>
                </a:solidFill>
                <a:cs typeface="Times New Roman" pitchFamily="18" charset="0"/>
              </a:rPr>
              <a:t>: возмещение убытков застройщику, право регресса к СРО в соответствии с ч. 11 ст. 60 ГрК и ч. 2 ст. 326 ГК.</a:t>
            </a:r>
          </a:p>
          <a:p>
            <a:pPr marL="0" indent="17463">
              <a:lnSpc>
                <a:spcPct val="80000"/>
              </a:lnSpc>
              <a:buNone/>
              <a:defRPr/>
            </a:pPr>
            <a:r>
              <a:rPr lang="ru-RU" sz="2800" b="1" dirty="0">
                <a:solidFill>
                  <a:schemeClr val="tx1"/>
                </a:solidFill>
                <a:cs typeface="Times New Roman" pitchFamily="18" charset="0"/>
              </a:rPr>
              <a:t>Основные возражения СРО: </a:t>
            </a:r>
            <a:r>
              <a:rPr lang="ru-RU" sz="2800" b="1" dirty="0">
                <a:solidFill>
                  <a:srgbClr val="002060"/>
                </a:solidFill>
                <a:cs typeface="Times New Roman" pitchFamily="18" charset="0"/>
              </a:rPr>
              <a:t>право о регрессных требованиях не применимо к </a:t>
            </a:r>
            <a:r>
              <a:rPr lang="ru-RU" sz="2800" b="1" dirty="0" smtClean="0">
                <a:solidFill>
                  <a:srgbClr val="002060"/>
                </a:solidFill>
                <a:cs typeface="Times New Roman" pitchFamily="18" charset="0"/>
              </a:rPr>
              <a:t>указанным отношениям </a:t>
            </a:r>
            <a:r>
              <a:rPr lang="ru-RU" sz="2800" b="1" dirty="0">
                <a:solidFill>
                  <a:srgbClr val="002060"/>
                </a:solidFill>
                <a:cs typeface="Times New Roman" pitchFamily="18" charset="0"/>
              </a:rPr>
              <a:t>между СРО и ее бывшими членами, решениями судов установлены не деликтные, а договорные правоотношения, СРО не несет ответственности по таким обязательствам, истцы неправильно ссылаются на действующую редакцию ст. 60 ГрК, т.к. работы осуществлялись в период, когда была установлена субсидиарная ответственность СРО, на некоторые работы не выдавалось свидетельство о допуске, нормы, примененные судами ранее не имеют преюдициального значения</a:t>
            </a:r>
            <a:r>
              <a:rPr lang="ru-RU" sz="2800" b="1" dirty="0" smtClean="0">
                <a:solidFill>
                  <a:srgbClr val="002060"/>
                </a:solidFill>
                <a:cs typeface="Times New Roman" pitchFamily="18" charset="0"/>
              </a:rPr>
              <a:t>, должны </a:t>
            </a:r>
            <a:r>
              <a:rPr lang="ru-RU" sz="2800" b="1" dirty="0" err="1" smtClean="0">
                <a:solidFill>
                  <a:srgbClr val="002060"/>
                </a:solidFill>
                <a:cs typeface="Times New Roman" pitchFamily="18" charset="0"/>
              </a:rPr>
              <a:t>учитвыаться</a:t>
            </a:r>
            <a:r>
              <a:rPr lang="ru-RU" sz="2800" b="1" dirty="0" smtClean="0">
                <a:solidFill>
                  <a:srgbClr val="002060"/>
                </a:solidFill>
                <a:cs typeface="Times New Roman" pitchFamily="18" charset="0"/>
              </a:rPr>
              <a:t> только фактические обстоятельства, </a:t>
            </a:r>
            <a:r>
              <a:rPr lang="ru-RU" sz="2800" b="1" dirty="0">
                <a:solidFill>
                  <a:srgbClr val="002060"/>
                </a:solidFill>
                <a:cs typeface="Times New Roman" pitchFamily="18" charset="0"/>
              </a:rPr>
              <a:t>строительное СРО не несет ответственности за ошибки в проектировании, включение требований в реестр кредиторов не является способом исполнения гражданских обязательств, несоответствие заявленных требований основным принципам гражданского права.</a:t>
            </a:r>
          </a:p>
          <a:p>
            <a:pPr marL="0" indent="17463">
              <a:lnSpc>
                <a:spcPct val="80000"/>
              </a:lnSpc>
              <a:buNone/>
              <a:defRPr/>
            </a:pPr>
            <a:r>
              <a:rPr lang="ru-RU" sz="2800" b="1" dirty="0">
                <a:solidFill>
                  <a:schemeClr val="tx1"/>
                </a:solidFill>
                <a:cs typeface="Times New Roman" pitchFamily="18" charset="0"/>
              </a:rPr>
              <a:t>Основания, указанные в апелляционной жалобе</a:t>
            </a:r>
            <a:r>
              <a:rPr lang="ru-RU" sz="2800" b="1" dirty="0">
                <a:solidFill>
                  <a:srgbClr val="002060"/>
                </a:solidFill>
                <a:cs typeface="Times New Roman" pitchFamily="18" charset="0"/>
              </a:rPr>
              <a:t>: ранее принятые судебные решения </a:t>
            </a:r>
            <a:r>
              <a:rPr lang="ru-RU" sz="2800" b="1" dirty="0" smtClean="0">
                <a:solidFill>
                  <a:srgbClr val="002060"/>
                </a:solidFill>
                <a:cs typeface="Times New Roman" pitchFamily="18" charset="0"/>
              </a:rPr>
              <a:t>(по искам застройщика к бывшим членам СРО) о </a:t>
            </a:r>
            <a:r>
              <a:rPr lang="ru-RU" sz="2800" b="1" dirty="0">
                <a:solidFill>
                  <a:srgbClr val="002060"/>
                </a:solidFill>
                <a:cs typeface="Times New Roman" pitchFamily="18" charset="0"/>
              </a:rPr>
              <a:t>применении норм о причинении вреда</a:t>
            </a:r>
            <a:r>
              <a:rPr lang="ru-RU" sz="2800" b="1" dirty="0">
                <a:solidFill>
                  <a:schemeClr val="tx1"/>
                </a:solidFill>
                <a:cs typeface="Times New Roman" pitchFamily="18" charset="0"/>
              </a:rPr>
              <a:t>.</a:t>
            </a:r>
          </a:p>
          <a:p>
            <a:pPr marL="0" indent="17463">
              <a:lnSpc>
                <a:spcPct val="80000"/>
              </a:lnSpc>
              <a:buNone/>
              <a:defRPr/>
            </a:pPr>
            <a:r>
              <a:rPr lang="ru-RU" sz="2800" b="1" dirty="0">
                <a:solidFill>
                  <a:schemeClr val="tx1"/>
                </a:solidFill>
                <a:cs typeface="Times New Roman" pitchFamily="18" charset="0"/>
              </a:rPr>
              <a:t>Решения 1-й инстанции: </a:t>
            </a:r>
            <a:r>
              <a:rPr lang="ru-RU" sz="2800" b="1" dirty="0">
                <a:solidFill>
                  <a:schemeClr val="accent3">
                    <a:lumMod val="50000"/>
                  </a:schemeClr>
                </a:solidFill>
                <a:cs typeface="Times New Roman" pitchFamily="18" charset="0"/>
              </a:rPr>
              <a:t>в удовлетворении исковых требований отказать.</a:t>
            </a:r>
          </a:p>
          <a:p>
            <a:pPr marL="0" indent="17463">
              <a:lnSpc>
                <a:spcPct val="90000"/>
              </a:lnSpc>
              <a:buNone/>
              <a:defRPr/>
            </a:pPr>
            <a:r>
              <a:rPr lang="ru-RU" sz="2800" b="1" dirty="0">
                <a:solidFill>
                  <a:schemeClr val="tx1"/>
                </a:solidFill>
                <a:cs typeface="Times New Roman" pitchFamily="18" charset="0"/>
              </a:rPr>
              <a:t>Решение апелляционной инстанции: </a:t>
            </a:r>
            <a:r>
              <a:rPr lang="ru-RU" sz="2800" b="1" dirty="0">
                <a:solidFill>
                  <a:schemeClr val="accent3">
                    <a:lumMod val="50000"/>
                  </a:schemeClr>
                </a:solidFill>
                <a:cs typeface="Times New Roman" pitchFamily="18" charset="0"/>
              </a:rPr>
              <a:t>решение оставить без изменения, апелляционную жалобу – без удовлетворения.</a:t>
            </a:r>
          </a:p>
          <a:p>
            <a:pPr marL="0" indent="17463">
              <a:lnSpc>
                <a:spcPct val="80000"/>
              </a:lnSpc>
              <a:buNone/>
              <a:defRPr/>
            </a:pPr>
            <a:r>
              <a:rPr lang="ru-RU" sz="2800" b="1" dirty="0">
                <a:solidFill>
                  <a:schemeClr val="tx1"/>
                </a:solidFill>
                <a:cs typeface="Times New Roman" pitchFamily="18" charset="0"/>
              </a:rPr>
              <a:t>Основания, указанные в решениях </a:t>
            </a:r>
            <a:r>
              <a:rPr lang="ru-RU" sz="2800" b="1" dirty="0" smtClean="0">
                <a:solidFill>
                  <a:schemeClr val="tx1"/>
                </a:solidFill>
                <a:cs typeface="Times New Roman" pitchFamily="18" charset="0"/>
              </a:rPr>
              <a:t>суда (существенные для СРО):</a:t>
            </a:r>
            <a:endParaRPr lang="ru-RU" sz="2800" b="1" dirty="0">
              <a:solidFill>
                <a:schemeClr val="tx1"/>
              </a:solidFill>
              <a:cs typeface="Times New Roman" pitchFamily="18" charset="0"/>
            </a:endParaRPr>
          </a:p>
          <a:p>
            <a:pPr>
              <a:lnSpc>
                <a:spcPct val="80000"/>
              </a:lnSpc>
              <a:buFont typeface="Wingdings" pitchFamily="2" charset="2"/>
              <a:buChar char="ü"/>
              <a:defRPr/>
            </a:pPr>
            <a:r>
              <a:rPr lang="ru-RU" sz="2800" b="1" dirty="0">
                <a:solidFill>
                  <a:srgbClr val="002060"/>
                </a:solidFill>
                <a:cs typeface="Times New Roman" pitchFamily="18" charset="0"/>
              </a:rPr>
              <a:t>наличие вреда не доказано, ст. 60 ГрК не устанавливает обязанности СРО возмещать убытки члену СРО, возникшие в связи с ненадлежащим исполнением договорных обязательств самим </a:t>
            </a:r>
            <a:r>
              <a:rPr lang="ru-RU" sz="2800" b="1" dirty="0" smtClean="0">
                <a:solidFill>
                  <a:srgbClr val="002060"/>
                </a:solidFill>
                <a:cs typeface="Times New Roman" pitchFamily="18" charset="0"/>
              </a:rPr>
              <a:t>членом </a:t>
            </a:r>
            <a:r>
              <a:rPr lang="ru-RU" sz="2800" b="1" dirty="0">
                <a:solidFill>
                  <a:srgbClr val="002060"/>
                </a:solidFill>
                <a:cs typeface="Times New Roman" pitchFamily="18" charset="0"/>
              </a:rPr>
              <a:t>СРО.</a:t>
            </a:r>
          </a:p>
        </p:txBody>
      </p:sp>
    </p:spTree>
    <p:extLst>
      <p:ext uri="{BB962C8B-B14F-4D97-AF65-F5344CB8AC3E}">
        <p14:creationId xmlns:p14="http://schemas.microsoft.com/office/powerpoint/2010/main" val="1439173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3607</TotalTime>
  <Words>440</Words>
  <Application>Microsoft Office PowerPoint</Application>
  <PresentationFormat>Экран (4:3)</PresentationFormat>
  <Paragraphs>65</Paragraphs>
  <Slides>6</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Волна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ЦМИПК</dc:creator>
  <cp:lastModifiedBy>654</cp:lastModifiedBy>
  <cp:revision>279</cp:revision>
  <cp:lastPrinted>2018-11-19T06:48:23Z</cp:lastPrinted>
  <dcterms:created xsi:type="dcterms:W3CDTF">2012-12-11T08:19:46Z</dcterms:created>
  <dcterms:modified xsi:type="dcterms:W3CDTF">2018-11-22T06:57:13Z</dcterms:modified>
</cp:coreProperties>
</file>